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7" r:id="rId6"/>
    <p:sldId id="260" r:id="rId7"/>
    <p:sldId id="261" r:id="rId8"/>
    <p:sldId id="262" r:id="rId9"/>
    <p:sldId id="263" r:id="rId10"/>
    <p:sldId id="264" r:id="rId11"/>
    <p:sldId id="265" r:id="rId12"/>
    <p:sldId id="266" r:id="rId13"/>
    <p:sldId id="268" r:id="rId1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660"/>
  </p:normalViewPr>
  <p:slideViewPr>
    <p:cSldViewPr>
      <p:cViewPr>
        <p:scale>
          <a:sx n="71" d="100"/>
          <a:sy n="71" d="100"/>
        </p:scale>
        <p:origin x="-1410" y="-7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998F6046-5CDC-4464-A167-6DA5E112EC6E}" type="datetimeFigureOut">
              <a:rPr lang="es-CO" smtClean="0"/>
              <a:t>19/10/2017</a:t>
            </a:fld>
            <a:endParaRPr lang="es-CO"/>
          </a:p>
        </p:txBody>
      </p:sp>
      <p:sp>
        <p:nvSpPr>
          <p:cNvPr id="17" name="16 Marcador de pie de página"/>
          <p:cNvSpPr>
            <a:spLocks noGrp="1"/>
          </p:cNvSpPr>
          <p:nvPr>
            <p:ph type="ftr" sz="quarter" idx="11"/>
          </p:nvPr>
        </p:nvSpPr>
        <p:spPr/>
        <p:txBody>
          <a:bodyPr/>
          <a:lstStyle>
            <a:extLst/>
          </a:lstStyle>
          <a:p>
            <a:endParaRPr lang="es-CO"/>
          </a:p>
        </p:txBody>
      </p:sp>
      <p:sp>
        <p:nvSpPr>
          <p:cNvPr id="29" name="28 Marcador de número de diapositiva"/>
          <p:cNvSpPr>
            <a:spLocks noGrp="1"/>
          </p:cNvSpPr>
          <p:nvPr>
            <p:ph type="sldNum" sz="quarter" idx="12"/>
          </p:nvPr>
        </p:nvSpPr>
        <p:spPr/>
        <p:txBody>
          <a:bodyPr/>
          <a:lstStyle>
            <a:extLst/>
          </a:lstStyle>
          <a:p>
            <a:fld id="{88C36463-1EDD-40FF-8BFD-79640F7BF492}" type="slidenum">
              <a:rPr lang="es-CO" smtClean="0"/>
              <a:t>‹Nº›</a:t>
            </a:fld>
            <a:endParaRPr lang="es-CO"/>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98F6046-5CDC-4464-A167-6DA5E112EC6E}" type="datetimeFigureOut">
              <a:rPr lang="es-CO" smtClean="0"/>
              <a:t>19/10/2017</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88C36463-1EDD-40FF-8BFD-79640F7BF492}"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98F6046-5CDC-4464-A167-6DA5E112EC6E}" type="datetimeFigureOut">
              <a:rPr lang="es-CO" smtClean="0"/>
              <a:t>19/10/2017</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88C36463-1EDD-40FF-8BFD-79640F7BF492}"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98F6046-5CDC-4464-A167-6DA5E112EC6E}" type="datetimeFigureOut">
              <a:rPr lang="es-CO" smtClean="0"/>
              <a:t>19/10/2017</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88C36463-1EDD-40FF-8BFD-79640F7BF492}"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998F6046-5CDC-4464-A167-6DA5E112EC6E}" type="datetimeFigureOut">
              <a:rPr lang="es-CO" smtClean="0"/>
              <a:t>19/10/2017</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88C36463-1EDD-40FF-8BFD-79640F7BF492}" type="slidenum">
              <a:rPr lang="es-CO" smtClean="0"/>
              <a:t>‹Nº›</a:t>
            </a:fld>
            <a:endParaRPr lang="es-CO"/>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98F6046-5CDC-4464-A167-6DA5E112EC6E}" type="datetimeFigureOut">
              <a:rPr lang="es-CO" smtClean="0"/>
              <a:t>19/10/2017</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88C36463-1EDD-40FF-8BFD-79640F7BF492}"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98F6046-5CDC-4464-A167-6DA5E112EC6E}" type="datetimeFigureOut">
              <a:rPr lang="es-CO" smtClean="0"/>
              <a:t>19/10/2017</a:t>
            </a:fld>
            <a:endParaRPr lang="es-CO"/>
          </a:p>
        </p:txBody>
      </p:sp>
      <p:sp>
        <p:nvSpPr>
          <p:cNvPr id="8" name="7 Marcador de pie de página"/>
          <p:cNvSpPr>
            <a:spLocks noGrp="1"/>
          </p:cNvSpPr>
          <p:nvPr>
            <p:ph type="ftr" sz="quarter" idx="11"/>
          </p:nvPr>
        </p:nvSpPr>
        <p:spPr/>
        <p:txBody>
          <a:bodyPr/>
          <a:lstStyle>
            <a:extLst/>
          </a:lstStyle>
          <a:p>
            <a:endParaRPr lang="es-CO"/>
          </a:p>
        </p:txBody>
      </p:sp>
      <p:sp>
        <p:nvSpPr>
          <p:cNvPr id="9" name="8 Marcador de número de diapositiva"/>
          <p:cNvSpPr>
            <a:spLocks noGrp="1"/>
          </p:cNvSpPr>
          <p:nvPr>
            <p:ph type="sldNum" sz="quarter" idx="12"/>
          </p:nvPr>
        </p:nvSpPr>
        <p:spPr/>
        <p:txBody>
          <a:bodyPr/>
          <a:lstStyle>
            <a:extLst/>
          </a:lstStyle>
          <a:p>
            <a:fld id="{88C36463-1EDD-40FF-8BFD-79640F7BF492}" type="slidenum">
              <a:rPr lang="es-CO" smtClean="0"/>
              <a:t>‹Nº›</a:t>
            </a:fld>
            <a:endParaRPr lang="es-CO"/>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998F6046-5CDC-4464-A167-6DA5E112EC6E}" type="datetimeFigureOut">
              <a:rPr lang="es-CO" smtClean="0"/>
              <a:t>19/10/2017</a:t>
            </a:fld>
            <a:endParaRPr lang="es-CO"/>
          </a:p>
        </p:txBody>
      </p:sp>
      <p:sp>
        <p:nvSpPr>
          <p:cNvPr id="4" name="3 Marcador de pie de página"/>
          <p:cNvSpPr>
            <a:spLocks noGrp="1"/>
          </p:cNvSpPr>
          <p:nvPr>
            <p:ph type="ftr" sz="quarter" idx="11"/>
          </p:nvPr>
        </p:nvSpPr>
        <p:spPr/>
        <p:txBody>
          <a:bodyPr/>
          <a:lstStyle>
            <a:extLst/>
          </a:lstStyle>
          <a:p>
            <a:endParaRPr lang="es-CO"/>
          </a:p>
        </p:txBody>
      </p:sp>
      <p:sp>
        <p:nvSpPr>
          <p:cNvPr id="5" name="4 Marcador de número de diapositiva"/>
          <p:cNvSpPr>
            <a:spLocks noGrp="1"/>
          </p:cNvSpPr>
          <p:nvPr>
            <p:ph type="sldNum" sz="quarter" idx="12"/>
          </p:nvPr>
        </p:nvSpPr>
        <p:spPr/>
        <p:txBody>
          <a:bodyPr/>
          <a:lstStyle>
            <a:extLst/>
          </a:lstStyle>
          <a:p>
            <a:fld id="{88C36463-1EDD-40FF-8BFD-79640F7BF492}"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998F6046-5CDC-4464-A167-6DA5E112EC6E}" type="datetimeFigureOut">
              <a:rPr lang="es-CO" smtClean="0"/>
              <a:t>19/10/2017</a:t>
            </a:fld>
            <a:endParaRPr lang="es-CO"/>
          </a:p>
        </p:txBody>
      </p:sp>
      <p:sp>
        <p:nvSpPr>
          <p:cNvPr id="3" name="2 Marcador de pie de página"/>
          <p:cNvSpPr>
            <a:spLocks noGrp="1"/>
          </p:cNvSpPr>
          <p:nvPr>
            <p:ph type="ftr" sz="quarter" idx="11"/>
          </p:nvPr>
        </p:nvSpPr>
        <p:spPr/>
        <p:txBody>
          <a:bodyPr/>
          <a:lstStyle>
            <a:extLst/>
          </a:lstStyle>
          <a:p>
            <a:endParaRPr lang="es-CO"/>
          </a:p>
        </p:txBody>
      </p:sp>
      <p:sp>
        <p:nvSpPr>
          <p:cNvPr id="4" name="3 Marcador de número de diapositiva"/>
          <p:cNvSpPr>
            <a:spLocks noGrp="1"/>
          </p:cNvSpPr>
          <p:nvPr>
            <p:ph type="sldNum" sz="quarter" idx="12"/>
          </p:nvPr>
        </p:nvSpPr>
        <p:spPr/>
        <p:txBody>
          <a:bodyPr/>
          <a:lstStyle>
            <a:extLst/>
          </a:lstStyle>
          <a:p>
            <a:fld id="{88C36463-1EDD-40FF-8BFD-79640F7BF492}"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98F6046-5CDC-4464-A167-6DA5E112EC6E}" type="datetimeFigureOut">
              <a:rPr lang="es-CO" smtClean="0"/>
              <a:t>19/10/2017</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88C36463-1EDD-40FF-8BFD-79640F7BF492}"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998F6046-5CDC-4464-A167-6DA5E112EC6E}" type="datetimeFigureOut">
              <a:rPr lang="es-CO" smtClean="0"/>
              <a:t>19/10/2017</a:t>
            </a:fld>
            <a:endParaRPr lang="es-CO"/>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CO"/>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88C36463-1EDD-40FF-8BFD-79640F7BF492}"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98F6046-5CDC-4464-A167-6DA5E112EC6E}" type="datetimeFigureOut">
              <a:rPr lang="es-CO" smtClean="0"/>
              <a:t>19/10/2017</a:t>
            </a:fld>
            <a:endParaRPr lang="es-CO"/>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CO"/>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8C36463-1EDD-40FF-8BFD-79640F7BF492}" type="slidenum">
              <a:rPr lang="es-CO" smtClean="0"/>
              <a:t>‹Nº›</a:t>
            </a:fld>
            <a:endParaRPr lang="es-CO"/>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4581128"/>
            <a:ext cx="7772400" cy="1737376"/>
          </a:xfrm>
        </p:spPr>
        <p:txBody>
          <a:bodyPr/>
          <a:lstStyle/>
          <a:p>
            <a:r>
              <a:rPr lang="es-CO" sz="5400" dirty="0" smtClean="0">
                <a:solidFill>
                  <a:schemeClr val="accent4">
                    <a:lumMod val="40000"/>
                    <a:lumOff val="60000"/>
                  </a:schemeClr>
                </a:solidFill>
                <a:latin typeface="Baskerville Old Face" pitchFamily="18" charset="0"/>
              </a:rPr>
              <a:t>Der geist</a:t>
            </a:r>
            <a:endParaRPr lang="es-CO" sz="5400" dirty="0">
              <a:solidFill>
                <a:schemeClr val="accent4">
                  <a:lumMod val="40000"/>
                  <a:lumOff val="60000"/>
                </a:schemeClr>
              </a:solidFill>
              <a:latin typeface="Baskerville Old Face" pitchFamily="18" charset="0"/>
            </a:endParaRPr>
          </a:p>
        </p:txBody>
      </p:sp>
      <p:sp>
        <p:nvSpPr>
          <p:cNvPr id="3" name="2 Subtítulo"/>
          <p:cNvSpPr>
            <a:spLocks noGrp="1"/>
          </p:cNvSpPr>
          <p:nvPr>
            <p:ph type="subTitle" idx="1"/>
          </p:nvPr>
        </p:nvSpPr>
        <p:spPr/>
        <p:txBody>
          <a:bodyPr/>
          <a:lstStyle/>
          <a:p>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9344"/>
            <a:ext cx="9144000" cy="4800472"/>
          </a:xfrm>
          <a:prstGeom prst="rect">
            <a:avLst/>
          </a:prstGeom>
        </p:spPr>
      </p:pic>
    </p:spTree>
    <p:extLst>
      <p:ext uri="{BB962C8B-B14F-4D97-AF65-F5344CB8AC3E}">
        <p14:creationId xmlns:p14="http://schemas.microsoft.com/office/powerpoint/2010/main" val="335166004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effectLst>
                  <a:reflection blurRad="6350" stA="60000" endA="900" endPos="58000" dir="5400000" sy="-100000" algn="bl" rotWithShape="0"/>
                </a:effectLst>
                <a:latin typeface="Baskerville Old Face" pitchFamily="18" charset="0"/>
              </a:rPr>
              <a:t>ASPECTOS</a:t>
            </a:r>
            <a:endParaRPr lang="es-CO" dirty="0">
              <a:effectLst>
                <a:reflection blurRad="6350" stA="60000" endA="900" endPos="58000" dir="5400000" sy="-100000" algn="bl" rotWithShape="0"/>
              </a:effectLst>
              <a:latin typeface="Baskerville Old Face" pitchFamily="18" charset="0"/>
            </a:endParaRPr>
          </a:p>
        </p:txBody>
      </p:sp>
      <p:sp>
        <p:nvSpPr>
          <p:cNvPr id="3" name="2 Marcador de texto"/>
          <p:cNvSpPr>
            <a:spLocks noGrp="1"/>
          </p:cNvSpPr>
          <p:nvPr>
            <p:ph type="body" idx="1"/>
          </p:nvPr>
        </p:nvSpPr>
        <p:spPr>
          <a:xfrm>
            <a:off x="251519" y="1484784"/>
            <a:ext cx="4040188" cy="639762"/>
          </a:xfrm>
        </p:spPr>
        <p:txBody>
          <a:bodyPr/>
          <a:lstStyle/>
          <a:p>
            <a:pPr algn="ctr"/>
            <a:r>
              <a:rPr lang="es-CO" dirty="0" smtClean="0"/>
              <a:t>LEGAL</a:t>
            </a:r>
            <a:endParaRPr lang="es-CO" dirty="0"/>
          </a:p>
        </p:txBody>
      </p:sp>
      <p:sp>
        <p:nvSpPr>
          <p:cNvPr id="4" name="3 Marcador de texto"/>
          <p:cNvSpPr>
            <a:spLocks noGrp="1"/>
          </p:cNvSpPr>
          <p:nvPr>
            <p:ph type="body" sz="half" idx="3"/>
          </p:nvPr>
        </p:nvSpPr>
        <p:spPr>
          <a:xfrm>
            <a:off x="4649771" y="1484784"/>
            <a:ext cx="4041775" cy="639762"/>
          </a:xfrm>
        </p:spPr>
        <p:txBody>
          <a:bodyPr/>
          <a:lstStyle/>
          <a:p>
            <a:pPr algn="ctr"/>
            <a:r>
              <a:rPr lang="es-CO" dirty="0" smtClean="0"/>
              <a:t>PSIQUIATRICO </a:t>
            </a:r>
            <a:endParaRPr lang="es-CO" dirty="0"/>
          </a:p>
        </p:txBody>
      </p:sp>
      <p:sp>
        <p:nvSpPr>
          <p:cNvPr id="6" name="5 Marcador de contenido"/>
          <p:cNvSpPr>
            <a:spLocks noGrp="1"/>
          </p:cNvSpPr>
          <p:nvPr>
            <p:ph sz="quarter" idx="4"/>
          </p:nvPr>
        </p:nvSpPr>
        <p:spPr>
          <a:xfrm>
            <a:off x="4645025" y="2459036"/>
            <a:ext cx="4041775" cy="4210323"/>
          </a:xfrm>
        </p:spPr>
        <p:txBody>
          <a:bodyPr>
            <a:normAutofit/>
          </a:bodyPr>
          <a:lstStyle/>
          <a:p>
            <a:pPr algn="just"/>
            <a:endParaRPr lang="es-CO" sz="1600" dirty="0" smtClean="0"/>
          </a:p>
          <a:p>
            <a:pPr algn="just"/>
            <a:endParaRPr lang="es-CO" sz="1600" dirty="0"/>
          </a:p>
          <a:p>
            <a:pPr algn="just"/>
            <a:endParaRPr lang="es-CO" sz="1600" dirty="0" smtClean="0"/>
          </a:p>
          <a:p>
            <a:pPr algn="just"/>
            <a:endParaRPr lang="es-CO" sz="1600" dirty="0" smtClean="0"/>
          </a:p>
          <a:p>
            <a:pPr algn="just"/>
            <a:r>
              <a:rPr lang="es-CO" sz="1600" dirty="0" smtClean="0"/>
              <a:t>Hasta </a:t>
            </a:r>
            <a:r>
              <a:rPr lang="es-CO" sz="1600" dirty="0"/>
              <a:t>el día de hoy, se puede poner en cuestión que haya aparecido la primera evidencia médica de que exista algo a lo que pueda llamarse “enfermedad mental”. Teniendo en cuenta la limitación de los medios tecnológicos con los que contamos, se ha visto que los cerebros de las personas denominadas “normales” y los de los “enfermos mentales” en muchos casos no presentan diferencias relevantes entre sí.</a:t>
            </a:r>
          </a:p>
        </p:txBody>
      </p:sp>
      <p:sp>
        <p:nvSpPr>
          <p:cNvPr id="8" name="7 Marcador de contenido"/>
          <p:cNvSpPr>
            <a:spLocks noGrp="1"/>
          </p:cNvSpPr>
          <p:nvPr>
            <p:ph sz="quarter" idx="2"/>
          </p:nvPr>
        </p:nvSpPr>
        <p:spPr/>
        <p:txBody>
          <a:bodyPr>
            <a:normAutofit/>
          </a:bodyPr>
          <a:lstStyle/>
          <a:p>
            <a:pPr algn="just"/>
            <a:r>
              <a:rPr lang="es-CO" sz="1600" dirty="0"/>
              <a:t>Las leyes </a:t>
            </a:r>
            <a:r>
              <a:rPr lang="es-CO" sz="1600" dirty="0" smtClean="0"/>
              <a:t> </a:t>
            </a:r>
            <a:r>
              <a:rPr lang="es-CO" sz="1600" dirty="0"/>
              <a:t>le aportarán a la vida en sociedad un marco de justicia y de igualdad haciendo que todos los individuos por igual, sin diferenciaciones de clases, sexo o raza, por la sola existencia de las mismas, nos sintamos protegidos y representados por ellas.</a:t>
            </a:r>
          </a:p>
          <a:p>
            <a:endParaRPr lang="es-CO" dirty="0"/>
          </a:p>
          <a:p>
            <a:endParaRPr lang="es-CO" dirty="0"/>
          </a:p>
        </p:txBody>
      </p:sp>
      <p:pic>
        <p:nvPicPr>
          <p:cNvPr id="9" name="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19" y="4509120"/>
            <a:ext cx="4392489" cy="1718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2039094"/>
            <a:ext cx="238125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4717428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effectLst>
                  <a:reflection blurRad="6350" stA="55000" endA="300" endPos="45500" dir="5400000" sy="-100000" algn="bl" rotWithShape="0"/>
                </a:effectLst>
                <a:latin typeface="Baskerville Old Face" pitchFamily="18" charset="0"/>
              </a:rPr>
              <a:t>ASPECTO</a:t>
            </a:r>
            <a:endParaRPr lang="es-CO" dirty="0">
              <a:effectLst>
                <a:reflection blurRad="6350" stA="55000" endA="300" endPos="45500" dir="5400000" sy="-100000" algn="bl" rotWithShape="0"/>
              </a:effectLst>
              <a:latin typeface="Baskerville Old Face" pitchFamily="18" charset="0"/>
            </a:endParaRPr>
          </a:p>
        </p:txBody>
      </p:sp>
      <p:sp>
        <p:nvSpPr>
          <p:cNvPr id="7" name="6 Marcador de contenido"/>
          <p:cNvSpPr>
            <a:spLocks noGrp="1"/>
          </p:cNvSpPr>
          <p:nvPr>
            <p:ph idx="1"/>
          </p:nvPr>
        </p:nvSpPr>
        <p:spPr>
          <a:xfrm>
            <a:off x="914400" y="1124744"/>
            <a:ext cx="7772400" cy="5230816"/>
          </a:xfrm>
        </p:spPr>
        <p:txBody>
          <a:bodyPr>
            <a:normAutofit/>
          </a:bodyPr>
          <a:lstStyle/>
          <a:p>
            <a:pPr marL="68580" indent="0" algn="ctr">
              <a:buNone/>
            </a:pPr>
            <a:r>
              <a:rPr lang="es-CO" b="1" dirty="0" smtClean="0">
                <a:solidFill>
                  <a:schemeClr val="accent2"/>
                </a:solidFill>
              </a:rPr>
              <a:t>SOCIAL</a:t>
            </a:r>
          </a:p>
          <a:p>
            <a:pPr marL="68580" indent="0" algn="ctr">
              <a:buNone/>
            </a:pPr>
            <a:endParaRPr lang="es-CO" b="1" dirty="0">
              <a:solidFill>
                <a:schemeClr val="accent2"/>
              </a:solidFill>
            </a:endParaRPr>
          </a:p>
          <a:p>
            <a:pPr marL="68580" indent="0" algn="ctr">
              <a:buNone/>
            </a:pPr>
            <a:endParaRPr lang="es-CO" b="1" dirty="0" smtClean="0">
              <a:solidFill>
                <a:schemeClr val="accent2"/>
              </a:solidFill>
            </a:endParaRPr>
          </a:p>
          <a:p>
            <a:pPr marL="68580" indent="0" algn="ctr">
              <a:buNone/>
            </a:pPr>
            <a:endParaRPr lang="es-CO" b="1" dirty="0">
              <a:solidFill>
                <a:schemeClr val="accent2"/>
              </a:solidFill>
            </a:endParaRPr>
          </a:p>
          <a:p>
            <a:pPr marL="68580" indent="0">
              <a:buNone/>
            </a:pPr>
            <a:endParaRPr lang="es-CO" b="1" dirty="0">
              <a:solidFill>
                <a:schemeClr val="accent2"/>
              </a:solidFill>
            </a:endParaRPr>
          </a:p>
          <a:p>
            <a:pPr marL="68580" indent="0" algn="just">
              <a:buNone/>
            </a:pPr>
            <a:r>
              <a:rPr lang="es-CO" sz="1800" dirty="0" smtClean="0"/>
              <a:t>La </a:t>
            </a:r>
            <a:r>
              <a:rPr lang="es-CO" sz="1800" dirty="0"/>
              <a:t>irrupción de las redes sociales tecnológicas ha supuesto un cambio de gran importancia en las formas de sociabilidad, en la generación de comunidades de prácticas, en la conformación de identidades, en la generación de conocimiento y en la expansión de la sabiduría </a:t>
            </a:r>
            <a:r>
              <a:rPr lang="es-CO" sz="1800" dirty="0" smtClean="0"/>
              <a:t>colectiva.</a:t>
            </a:r>
            <a:endParaRPr lang="es-CO" sz="1800" dirty="0"/>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5115883"/>
            <a:ext cx="4104456" cy="1458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1700807"/>
            <a:ext cx="2088233" cy="2100553"/>
          </a:xfrm>
          <a:prstGeom prst="rect">
            <a:avLst/>
          </a:prstGeom>
          <a:ln>
            <a:noFill/>
          </a:ln>
          <a:effectLst>
            <a:softEdge rad="112500"/>
          </a:effectLst>
        </p:spPr>
      </p:pic>
    </p:spTree>
    <p:extLst>
      <p:ext uri="{BB962C8B-B14F-4D97-AF65-F5344CB8AC3E}">
        <p14:creationId xmlns:p14="http://schemas.microsoft.com/office/powerpoint/2010/main" val="50034573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effectLst>
                  <a:reflection blurRad="6350" stA="60000" endA="900" endPos="58000" dir="5400000" sy="-100000" algn="bl" rotWithShape="0"/>
                </a:effectLst>
                <a:latin typeface="Baskerville Old Face" pitchFamily="18" charset="0"/>
              </a:rPr>
              <a:t>MATRIZ DIAGNOSTICA</a:t>
            </a:r>
            <a:endParaRPr lang="es-CO" dirty="0">
              <a:effectLst>
                <a:reflection blurRad="6350" stA="60000" endA="900" endPos="58000" dir="5400000" sy="-100000" algn="bl" rotWithShape="0"/>
              </a:effectLst>
              <a:latin typeface="Baskerville Old Face" pitchFamily="18" charset="0"/>
            </a:endParaRP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2492896"/>
            <a:ext cx="8055132" cy="3168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371652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2132856"/>
            <a:ext cx="6768752" cy="3157541"/>
          </a:xfrm>
        </p:spPr>
      </p:pic>
    </p:spTree>
    <p:extLst>
      <p:ext uri="{BB962C8B-B14F-4D97-AF65-F5344CB8AC3E}">
        <p14:creationId xmlns:p14="http://schemas.microsoft.com/office/powerpoint/2010/main" val="156281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latin typeface="Baskerville Old Face" pitchFamily="18" charset="0"/>
              </a:rPr>
              <a:t>INDICE</a:t>
            </a:r>
            <a:endParaRPr lang="es-CO" dirty="0">
              <a:latin typeface="Baskerville Old Face" pitchFamily="18" charset="0"/>
            </a:endParaRPr>
          </a:p>
        </p:txBody>
      </p:sp>
      <p:sp>
        <p:nvSpPr>
          <p:cNvPr id="3" name="2 Marcador de contenido"/>
          <p:cNvSpPr>
            <a:spLocks noGrp="1"/>
          </p:cNvSpPr>
          <p:nvPr>
            <p:ph idx="1"/>
          </p:nvPr>
        </p:nvSpPr>
        <p:spPr>
          <a:xfrm>
            <a:off x="914400" y="1196752"/>
            <a:ext cx="7772400" cy="5400600"/>
          </a:xfrm>
        </p:spPr>
        <p:txBody>
          <a:bodyPr>
            <a:normAutofit fontScale="70000" lnSpcReduction="20000"/>
          </a:bodyPr>
          <a:lstStyle/>
          <a:p>
            <a:pPr marL="68580" indent="0">
              <a:buNone/>
            </a:pPr>
            <a:r>
              <a:rPr lang="es-CO" sz="2400" dirty="0" smtClean="0"/>
              <a:t>INTRODUCCIÓN</a:t>
            </a:r>
          </a:p>
          <a:p>
            <a:pPr marL="68580" indent="0">
              <a:buNone/>
            </a:pPr>
            <a:r>
              <a:rPr lang="es-CO" sz="2400" dirty="0" smtClean="0"/>
              <a:t>PREGUNTA PROBLÉMICA</a:t>
            </a:r>
          </a:p>
          <a:p>
            <a:pPr marL="68580" indent="0">
              <a:buNone/>
            </a:pPr>
            <a:r>
              <a:rPr lang="es-CO" sz="2400" dirty="0" smtClean="0"/>
              <a:t>OBJETIVOS</a:t>
            </a:r>
          </a:p>
          <a:p>
            <a:pPr>
              <a:buFont typeface="Wingdings" pitchFamily="2" charset="2"/>
              <a:buChar char="ü"/>
            </a:pPr>
            <a:r>
              <a:rPr lang="es-CO" sz="2400" dirty="0" smtClean="0"/>
              <a:t>OBJETIVOS GENERALES</a:t>
            </a:r>
          </a:p>
          <a:p>
            <a:pPr>
              <a:buFont typeface="Wingdings" pitchFamily="2" charset="2"/>
              <a:buChar char="ü"/>
            </a:pPr>
            <a:r>
              <a:rPr lang="es-CO" sz="2400" dirty="0" smtClean="0"/>
              <a:t>OBJETIVOS ESPECÍFICOS</a:t>
            </a:r>
          </a:p>
          <a:p>
            <a:pPr marL="68580" indent="0">
              <a:buNone/>
            </a:pPr>
            <a:r>
              <a:rPr lang="es-CO" sz="2400" dirty="0" smtClean="0"/>
              <a:t>1.     DEFINICIÓN DE LA MENTE</a:t>
            </a:r>
          </a:p>
          <a:p>
            <a:pPr marL="68580" indent="0">
              <a:buNone/>
            </a:pPr>
            <a:r>
              <a:rPr lang="es-CO" sz="2400" dirty="0" smtClean="0"/>
              <a:t>2.     ASPECTOS </a:t>
            </a:r>
          </a:p>
          <a:p>
            <a:pPr marL="68580" indent="0">
              <a:buNone/>
            </a:pPr>
            <a:r>
              <a:rPr lang="es-CO" sz="2400" dirty="0" smtClean="0"/>
              <a:t>2.1 .   ECONÓMICO</a:t>
            </a:r>
          </a:p>
          <a:p>
            <a:pPr marL="68580" indent="0">
              <a:buNone/>
            </a:pPr>
            <a:r>
              <a:rPr lang="es-CO" sz="2400" dirty="0" smtClean="0"/>
              <a:t>2.2.    FILOSÓFICO</a:t>
            </a:r>
          </a:p>
          <a:p>
            <a:pPr marL="68580" indent="0">
              <a:buNone/>
            </a:pPr>
            <a:r>
              <a:rPr lang="es-CO" sz="2400" dirty="0" smtClean="0"/>
              <a:t>2.3.    CULTURAL</a:t>
            </a:r>
          </a:p>
          <a:p>
            <a:pPr marL="68580" indent="0">
              <a:buNone/>
            </a:pPr>
            <a:r>
              <a:rPr lang="es-CO" sz="2400" dirty="0" smtClean="0"/>
              <a:t>2.4.    RELIGIOSO</a:t>
            </a:r>
          </a:p>
          <a:p>
            <a:pPr marL="68580" indent="0">
              <a:buNone/>
            </a:pPr>
            <a:r>
              <a:rPr lang="es-CO" sz="2400" dirty="0" smtClean="0"/>
              <a:t>2.5.    EDUCATIVO</a:t>
            </a:r>
          </a:p>
          <a:p>
            <a:pPr marL="68580" indent="0">
              <a:buNone/>
            </a:pPr>
            <a:r>
              <a:rPr lang="es-CO" sz="2400" dirty="0" smtClean="0"/>
              <a:t>2.6.    SALUD EMOCIONAL</a:t>
            </a:r>
          </a:p>
          <a:p>
            <a:pPr marL="68580" indent="0">
              <a:buNone/>
            </a:pPr>
            <a:r>
              <a:rPr lang="es-CO" sz="2400" dirty="0" smtClean="0"/>
              <a:t>2.7.     PSIQUIÁTRICO</a:t>
            </a:r>
          </a:p>
          <a:p>
            <a:pPr marL="68580" indent="0">
              <a:buNone/>
            </a:pPr>
            <a:r>
              <a:rPr lang="es-CO" sz="2400" dirty="0" smtClean="0"/>
              <a:t>2.8.     LEGAL</a:t>
            </a:r>
          </a:p>
          <a:p>
            <a:pPr marL="68580" indent="0">
              <a:buNone/>
            </a:pPr>
            <a:r>
              <a:rPr lang="es-CO" sz="2400" dirty="0" smtClean="0"/>
              <a:t>2.9      SOCIAL</a:t>
            </a:r>
          </a:p>
          <a:p>
            <a:pPr marL="68580" indent="0">
              <a:buNone/>
            </a:pPr>
            <a:r>
              <a:rPr lang="es-CO" sz="2400" dirty="0" smtClean="0"/>
              <a:t>3.     </a:t>
            </a:r>
            <a:r>
              <a:rPr lang="es-CO" sz="2400" dirty="0" smtClean="0"/>
              <a:t>MATRIZ DIAGNÓSTICA </a:t>
            </a:r>
          </a:p>
          <a:p>
            <a:pPr marL="68580" indent="0">
              <a:buNone/>
            </a:pPr>
            <a:r>
              <a:rPr lang="es-CO" sz="2400" dirty="0" smtClean="0"/>
              <a:t>CONCLUSIÓN</a:t>
            </a:r>
            <a:endParaRPr lang="es-CO" sz="2400" dirty="0"/>
          </a:p>
        </p:txBody>
      </p:sp>
    </p:spTree>
    <p:extLst>
      <p:ext uri="{BB962C8B-B14F-4D97-AF65-F5344CB8AC3E}">
        <p14:creationId xmlns:p14="http://schemas.microsoft.com/office/powerpoint/2010/main" val="230552768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effectLst>
            <a:outerShdw blurRad="50800" dist="38100" dir="8100000" algn="tr" rotWithShape="0">
              <a:prstClr val="black">
                <a:alpha val="40000"/>
              </a:prstClr>
            </a:outerShdw>
          </a:effectLst>
        </p:spPr>
        <p:txBody>
          <a:bodyPr/>
          <a:lstStyle/>
          <a:p>
            <a:pPr algn="ctr"/>
            <a:r>
              <a:rPr lang="es-CO" b="1" dirty="0" smtClean="0">
                <a:effectLst>
                  <a:outerShdw blurRad="38100" dist="38100" dir="2700000" algn="tl">
                    <a:srgbClr val="000000">
                      <a:alpha val="43137"/>
                    </a:srgbClr>
                  </a:outerShdw>
                  <a:reflection blurRad="6350" stA="60000" endA="900" endPos="58000" dir="5400000" sy="-100000" algn="bl" rotWithShape="0"/>
                </a:effectLst>
                <a:latin typeface="Batang" pitchFamily="18" charset="-127"/>
                <a:ea typeface="Batang" pitchFamily="18" charset="-127"/>
              </a:rPr>
              <a:t>INTRODUCCION</a:t>
            </a:r>
            <a:endParaRPr lang="es-CO" b="1" dirty="0">
              <a:effectLst>
                <a:outerShdw blurRad="38100" dist="38100" dir="2700000" algn="tl">
                  <a:srgbClr val="000000">
                    <a:alpha val="43137"/>
                  </a:srgbClr>
                </a:outerShdw>
                <a:reflection blurRad="6350" stA="60000" endA="900" endPos="58000" dir="5400000" sy="-100000" algn="bl" rotWithShape="0"/>
              </a:effectLst>
              <a:latin typeface="Batang" pitchFamily="18" charset="-127"/>
              <a:ea typeface="Batang" pitchFamily="18" charset="-127"/>
            </a:endParaRPr>
          </a:p>
        </p:txBody>
      </p:sp>
      <p:sp>
        <p:nvSpPr>
          <p:cNvPr id="3" name="2 Marcador de contenido"/>
          <p:cNvSpPr>
            <a:spLocks noGrp="1"/>
          </p:cNvSpPr>
          <p:nvPr>
            <p:ph idx="1"/>
          </p:nvPr>
        </p:nvSpPr>
        <p:spPr>
          <a:xfrm>
            <a:off x="539552" y="2008766"/>
            <a:ext cx="4449688" cy="3430616"/>
          </a:xfrm>
        </p:spPr>
        <p:txBody>
          <a:bodyPr>
            <a:normAutofit fontScale="92500" lnSpcReduction="20000"/>
          </a:bodyPr>
          <a:lstStyle/>
          <a:p>
            <a:pPr marL="68580" indent="0" algn="just">
              <a:buNone/>
            </a:pPr>
            <a:endParaRPr lang="es-CO" sz="1800" dirty="0" smtClean="0"/>
          </a:p>
          <a:p>
            <a:pPr marL="68580" indent="0" algn="just">
              <a:buNone/>
            </a:pPr>
            <a:r>
              <a:rPr lang="es-CO" sz="1800" dirty="0" smtClean="0"/>
              <a:t>La </a:t>
            </a:r>
            <a:r>
              <a:rPr lang="es-CO" sz="1800" dirty="0"/>
              <a:t>mente es </a:t>
            </a:r>
            <a:r>
              <a:rPr lang="es-CO" sz="1800" dirty="0" smtClean="0"/>
              <a:t>tratada con procesos  conscientes, inconscientes </a:t>
            </a:r>
            <a:r>
              <a:rPr lang="es-CO" sz="1800" dirty="0"/>
              <a:t>y </a:t>
            </a:r>
            <a:r>
              <a:rPr lang="es-CO" sz="1800" dirty="0" smtClean="0"/>
              <a:t> </a:t>
            </a:r>
            <a:r>
              <a:rPr lang="es-CO" sz="1800" dirty="0"/>
              <a:t>procedimentales. Algunos científicos sugieren la idea de que la mente es un resultado de la actividad del cerebro, por poder localizar ciertos procesos del individuo en regiones concretas, tales como el hipocampo, cuyos daños implican un daño en el proceso de la memoria.4​ Sin embargo, la cuestión no ha sido zanjada, en parte debido al hecho de que la mente como categoría engloba distintos procesos y estados, y corroborar la naturaleza de uno de ellos no implica a la de todos.</a:t>
            </a:r>
            <a:endParaRPr lang="es-CO" sz="18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3064" y="1988840"/>
            <a:ext cx="2808312" cy="2519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4859724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653136"/>
            <a:ext cx="7772400" cy="1836816"/>
          </a:xfrm>
        </p:spPr>
        <p:txBody>
          <a:bodyPr/>
          <a:lstStyle/>
          <a:p>
            <a:pPr algn="ctr"/>
            <a:r>
              <a:rPr lang="es-CO" sz="2800" spc="0" dirty="0" smtClean="0">
                <a:ln w="18415" cmpd="sng">
                  <a:solidFill>
                    <a:srgbClr val="FFFFFF"/>
                  </a:solidFill>
                  <a:prstDash val="solid"/>
                </a:ln>
                <a:solidFill>
                  <a:srgbClr val="FFFFFF"/>
                </a:solidFill>
                <a:effectLst/>
                <a:latin typeface="Baskerville Old Face" panose="02020602080505020303" pitchFamily="18" charset="0"/>
              </a:rPr>
              <a:t>¿CÓMO PODEMOS </a:t>
            </a:r>
            <a:r>
              <a:rPr lang="es-CO" sz="2800" spc="0" dirty="0" smtClean="0">
                <a:ln w="18415" cmpd="sng">
                  <a:solidFill>
                    <a:srgbClr val="FFFFFF"/>
                  </a:solidFill>
                  <a:prstDash val="solid"/>
                </a:ln>
                <a:solidFill>
                  <a:srgbClr val="FFFFFF"/>
                </a:solidFill>
                <a:effectLst/>
                <a:latin typeface="Baskerville Old Face" panose="02020602080505020303" pitchFamily="18" charset="0"/>
              </a:rPr>
              <a:t>A PARTIR </a:t>
            </a:r>
            <a:r>
              <a:rPr lang="es-CO" sz="2800" spc="0" dirty="0" smtClean="0">
                <a:ln w="18415" cmpd="sng">
                  <a:solidFill>
                    <a:srgbClr val="FFFFFF"/>
                  </a:solidFill>
                  <a:prstDash val="solid"/>
                </a:ln>
                <a:solidFill>
                  <a:srgbClr val="FFFFFF"/>
                </a:solidFill>
                <a:effectLst/>
                <a:latin typeface="Baskerville Old Face" panose="02020602080505020303" pitchFamily="18" charset="0"/>
              </a:rPr>
              <a:t>DEL CONOCIMIENTO QUE ADQUIRIMOS DE NUESTRA MENTE HACER FRENTE A LAS PERCEPCIONES FALSAS </a:t>
            </a:r>
            <a:r>
              <a:rPr lang="es-CO" sz="2800" spc="0" dirty="0" smtClean="0">
                <a:ln w="18415" cmpd="sng">
                  <a:solidFill>
                    <a:srgbClr val="FFFFFF"/>
                  </a:solidFill>
                  <a:prstDash val="solid"/>
                </a:ln>
                <a:solidFill>
                  <a:srgbClr val="FFFFFF"/>
                </a:solidFill>
                <a:effectLst>
                  <a:reflection blurRad="6350" stA="55000" endA="300" endPos="45500" dir="5400000" sy="-100000" algn="bl" rotWithShape="0"/>
                </a:effectLst>
                <a:latin typeface="Baskerville Old Face" panose="02020602080505020303" pitchFamily="18" charset="0"/>
              </a:rPr>
              <a:t>?</a:t>
            </a:r>
            <a:endParaRPr lang="es-CO" sz="2800" spc="0" dirty="0">
              <a:ln w="18415" cmpd="sng">
                <a:solidFill>
                  <a:srgbClr val="FFFFFF"/>
                </a:solidFill>
                <a:prstDash val="solid"/>
              </a:ln>
              <a:solidFill>
                <a:srgbClr val="FFFFFF"/>
              </a:solidFill>
              <a:effectLst>
                <a:reflection blurRad="6350" stA="55000" endA="300" endPos="45500" dir="5400000" sy="-100000" algn="bl" rotWithShape="0"/>
              </a:effectLst>
              <a:latin typeface="Baskerville Old Face" panose="02020602080505020303" pitchFamily="18"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16632"/>
            <a:ext cx="5040560"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8827072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857250" indent="-857250">
              <a:buFont typeface="+mj-lt"/>
              <a:buAutoNum type="romanUcPeriod"/>
            </a:pPr>
            <a:r>
              <a:rPr lang="es-CO" dirty="0" smtClean="0">
                <a:effectLst>
                  <a:reflection blurRad="6350" stA="60000" endA="900" endPos="58000" dir="5400000" sy="-100000" algn="bl" rotWithShape="0"/>
                </a:effectLst>
              </a:rPr>
              <a:t>DEFINICIÓN DE LA MENTE</a:t>
            </a:r>
            <a:endParaRPr lang="es-CO" dirty="0">
              <a:effectLst>
                <a:reflection blurRad="6350" stA="60000" endA="900" endPos="58000" dir="5400000" sy="-100000" algn="bl" rotWithShape="0"/>
              </a:effectLst>
            </a:endParaRPr>
          </a:p>
        </p:txBody>
      </p:sp>
      <p:sp>
        <p:nvSpPr>
          <p:cNvPr id="3" name="2 Marcador de contenido"/>
          <p:cNvSpPr>
            <a:spLocks noGrp="1"/>
          </p:cNvSpPr>
          <p:nvPr>
            <p:ph idx="1"/>
          </p:nvPr>
        </p:nvSpPr>
        <p:spPr>
          <a:xfrm>
            <a:off x="914400" y="1783559"/>
            <a:ext cx="7772400" cy="5143333"/>
          </a:xfrm>
        </p:spPr>
        <p:txBody>
          <a:bodyPr>
            <a:normAutofit/>
          </a:bodyPr>
          <a:lstStyle/>
          <a:p>
            <a:pPr algn="just"/>
            <a:endParaRPr lang="es-CO" sz="1800" dirty="0" smtClean="0"/>
          </a:p>
          <a:p>
            <a:pPr algn="just"/>
            <a:endParaRPr lang="es-CO" sz="1800" dirty="0"/>
          </a:p>
          <a:p>
            <a:pPr algn="just"/>
            <a:endParaRPr lang="es-CO" sz="1800" dirty="0" smtClean="0"/>
          </a:p>
          <a:p>
            <a:pPr algn="just"/>
            <a:endParaRPr lang="es-CO" sz="1800" dirty="0"/>
          </a:p>
          <a:p>
            <a:pPr algn="just"/>
            <a:endParaRPr lang="es-CO" sz="1800" dirty="0" smtClean="0"/>
          </a:p>
          <a:p>
            <a:pPr algn="just"/>
            <a:endParaRPr lang="es-CO" sz="1800" dirty="0"/>
          </a:p>
          <a:p>
            <a:pPr algn="just"/>
            <a:endParaRPr lang="es-CO" sz="1800" dirty="0" smtClean="0"/>
          </a:p>
          <a:p>
            <a:pPr algn="just"/>
            <a:endParaRPr lang="es-CO" sz="1800" dirty="0"/>
          </a:p>
          <a:p>
            <a:pPr algn="just"/>
            <a:endParaRPr lang="es-CO" sz="1800" dirty="0" smtClean="0"/>
          </a:p>
          <a:p>
            <a:pPr marL="68580" indent="0" algn="just">
              <a:buNone/>
            </a:pPr>
            <a:endParaRPr lang="es-CO" sz="1800" dirty="0" smtClean="0"/>
          </a:p>
          <a:p>
            <a:pPr marL="68580" indent="0" algn="just">
              <a:buNone/>
            </a:pPr>
            <a:r>
              <a:rPr lang="es-CO" sz="1800" dirty="0" smtClean="0"/>
              <a:t>La</a:t>
            </a:r>
            <a:r>
              <a:rPr lang="es-CO" sz="1800" dirty="0"/>
              <a:t> mente comprende el conjunto de capacidades intelectuales de una persona, como la percepción, el pensamiento, la conciencia y la memoria. Algunas de las cuales son características del humano y otras son compartidas con otras formas de vida</a:t>
            </a:r>
            <a:r>
              <a:rPr lang="es-CO" dirty="0"/>
              <a:t>. </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772816"/>
            <a:ext cx="5616624" cy="3505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9993433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sz="4800" dirty="0" smtClean="0">
                <a:effectLst>
                  <a:reflection blurRad="6350" stA="60000" endA="900" endPos="60000" dist="60007" dir="5400000" sy="-100000" algn="bl" rotWithShape="0"/>
                </a:effectLst>
                <a:latin typeface="Baskerville Old Face" pitchFamily="18" charset="0"/>
              </a:rPr>
              <a:t>OBJETIVOS</a:t>
            </a:r>
            <a:endParaRPr lang="es-CO" sz="4800" dirty="0">
              <a:effectLst>
                <a:reflection blurRad="6350" stA="60000" endA="900" endPos="60000" dist="60007" dir="5400000" sy="-100000" algn="bl" rotWithShape="0"/>
              </a:effectLst>
              <a:latin typeface="Baskerville Old Face" pitchFamily="18" charset="0"/>
            </a:endParaRPr>
          </a:p>
        </p:txBody>
      </p:sp>
      <p:sp>
        <p:nvSpPr>
          <p:cNvPr id="3" name="2 Marcador de contenido"/>
          <p:cNvSpPr>
            <a:spLocks noGrp="1"/>
          </p:cNvSpPr>
          <p:nvPr>
            <p:ph sz="half" idx="1"/>
          </p:nvPr>
        </p:nvSpPr>
        <p:spPr/>
        <p:txBody>
          <a:bodyPr>
            <a:normAutofit lnSpcReduction="10000"/>
          </a:bodyPr>
          <a:lstStyle/>
          <a:p>
            <a:pPr>
              <a:buFont typeface="Wingdings" pitchFamily="2" charset="2"/>
              <a:buChar char="ü"/>
            </a:pPr>
            <a:r>
              <a:rPr lang="es-CO" b="1" dirty="0" smtClean="0"/>
              <a:t>GENERALES </a:t>
            </a:r>
          </a:p>
          <a:p>
            <a:pPr marL="68580" indent="0" algn="just">
              <a:buNone/>
            </a:pPr>
            <a:r>
              <a:rPr lang="es-CO" sz="2400" dirty="0"/>
              <a:t>Aportar conocimiento esenciales a las personas interesadas en nuestro proyecto, sobre cómo es el comportamiento de las percepciones hacia nuestra mente. Para así generar cambios evidentes al momento de la toma de decisiones</a:t>
            </a:r>
            <a:r>
              <a:rPr lang="es-CO" sz="2000" dirty="0"/>
              <a:t>.</a:t>
            </a:r>
            <a:endParaRPr lang="es-CO" sz="2000" b="1" dirty="0"/>
          </a:p>
        </p:txBody>
      </p:sp>
      <p:sp>
        <p:nvSpPr>
          <p:cNvPr id="4" name="3 Marcador de contenido"/>
          <p:cNvSpPr>
            <a:spLocks noGrp="1"/>
          </p:cNvSpPr>
          <p:nvPr>
            <p:ph sz="half" idx="2"/>
          </p:nvPr>
        </p:nvSpPr>
        <p:spPr/>
        <p:txBody>
          <a:bodyPr>
            <a:normAutofit lnSpcReduction="10000"/>
          </a:bodyPr>
          <a:lstStyle/>
          <a:p>
            <a:pPr>
              <a:buFont typeface="Wingdings" pitchFamily="2" charset="2"/>
              <a:buChar char="ü"/>
            </a:pPr>
            <a:r>
              <a:rPr lang="es-CO" b="1" dirty="0" smtClean="0"/>
              <a:t>ESPECÍFICOS</a:t>
            </a:r>
          </a:p>
          <a:p>
            <a:pPr algn="just">
              <a:buFont typeface="+mj-lt"/>
              <a:buAutoNum type="arabicPeriod"/>
            </a:pPr>
            <a:r>
              <a:rPr lang="es-CO" sz="2400" dirty="0"/>
              <a:t>Dar a conocer por medio de juegos mentales la reacción de nuestra mente al captar las percepciones engañosas.</a:t>
            </a:r>
          </a:p>
          <a:p>
            <a:pPr algn="just">
              <a:buFont typeface="+mj-lt"/>
              <a:buAutoNum type="arabicPeriod"/>
            </a:pPr>
            <a:r>
              <a:rPr lang="es-CO" sz="2400" dirty="0"/>
              <a:t>Mostrar evidencias de situaciones instantáneas que hacen abstracto nuestro pensamiento al momento de dar una respuesta.</a:t>
            </a:r>
          </a:p>
          <a:p>
            <a:pPr marL="68580" indent="0">
              <a:buNone/>
            </a:pPr>
            <a:endParaRPr lang="es-CO" sz="2400" dirty="0" smtClean="0"/>
          </a:p>
          <a:p>
            <a:pPr marL="68580" indent="0">
              <a:buNone/>
            </a:pPr>
            <a:endParaRPr lang="es-CO" b="1" dirty="0"/>
          </a:p>
        </p:txBody>
      </p:sp>
    </p:spTree>
    <p:extLst>
      <p:ext uri="{BB962C8B-B14F-4D97-AF65-F5344CB8AC3E}">
        <p14:creationId xmlns:p14="http://schemas.microsoft.com/office/powerpoint/2010/main" val="332505891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just"/>
            <a:r>
              <a:rPr lang="es-CO" b="1" dirty="0" smtClean="0">
                <a:effectLst>
                  <a:reflection blurRad="6350" stA="60000" endA="900" endPos="58000" dir="5400000" sy="-100000" algn="bl" rotWithShape="0"/>
                </a:effectLst>
                <a:latin typeface="Baskerville Old Face" pitchFamily="18" charset="0"/>
              </a:rPr>
              <a:t>2.  </a:t>
            </a:r>
            <a:r>
              <a:rPr lang="es-CO" b="1" dirty="0" smtClean="0">
                <a:effectLst>
                  <a:reflection blurRad="6350" stA="60000" endA="900" endPos="58000" dir="5400000" sy="-100000" algn="bl" rotWithShape="0"/>
                </a:effectLst>
                <a:latin typeface="Baskerville Old Face" pitchFamily="18" charset="0"/>
              </a:rPr>
              <a:t>ASPECTOS</a:t>
            </a:r>
            <a:endParaRPr lang="es-CO" b="1" dirty="0">
              <a:effectLst>
                <a:reflection blurRad="6350" stA="60000" endA="900" endPos="58000" dir="5400000" sy="-100000" algn="bl" rotWithShape="0"/>
              </a:effectLst>
              <a:latin typeface="Baskerville Old Face" pitchFamily="18" charset="0"/>
            </a:endParaRPr>
          </a:p>
        </p:txBody>
      </p:sp>
      <p:sp>
        <p:nvSpPr>
          <p:cNvPr id="3" name="2 Marcador de texto"/>
          <p:cNvSpPr>
            <a:spLocks noGrp="1"/>
          </p:cNvSpPr>
          <p:nvPr>
            <p:ph type="body" idx="1"/>
          </p:nvPr>
        </p:nvSpPr>
        <p:spPr/>
        <p:txBody>
          <a:bodyPr/>
          <a:lstStyle/>
          <a:p>
            <a:pPr algn="ctr"/>
            <a:r>
              <a:rPr lang="es-CO" dirty="0" smtClean="0"/>
              <a:t>ECONÓMICO</a:t>
            </a:r>
            <a:endParaRPr lang="es-CO" dirty="0"/>
          </a:p>
        </p:txBody>
      </p:sp>
      <p:sp>
        <p:nvSpPr>
          <p:cNvPr id="4" name="3 Marcador de texto"/>
          <p:cNvSpPr>
            <a:spLocks noGrp="1"/>
          </p:cNvSpPr>
          <p:nvPr>
            <p:ph type="body" sz="half" idx="3"/>
          </p:nvPr>
        </p:nvSpPr>
        <p:spPr>
          <a:xfrm>
            <a:off x="4477173" y="1784640"/>
            <a:ext cx="4041775" cy="639762"/>
          </a:xfrm>
        </p:spPr>
        <p:txBody>
          <a:bodyPr/>
          <a:lstStyle/>
          <a:p>
            <a:pPr algn="ctr"/>
            <a:r>
              <a:rPr lang="es-CO" dirty="0" smtClean="0"/>
              <a:t>FILOSÓFICO </a:t>
            </a:r>
            <a:endParaRPr lang="es-CO" dirty="0"/>
          </a:p>
        </p:txBody>
      </p:sp>
      <p:sp>
        <p:nvSpPr>
          <p:cNvPr id="5" name="4 Marcador de contenido"/>
          <p:cNvSpPr>
            <a:spLocks noGrp="1"/>
          </p:cNvSpPr>
          <p:nvPr>
            <p:ph sz="quarter" idx="2"/>
          </p:nvPr>
        </p:nvSpPr>
        <p:spPr/>
        <p:txBody>
          <a:bodyPr>
            <a:normAutofit/>
          </a:bodyPr>
          <a:lstStyle/>
          <a:p>
            <a:pPr algn="just"/>
            <a:r>
              <a:rPr lang="es-CO" sz="1600" dirty="0">
                <a:solidFill>
                  <a:srgbClr val="FAFAFA"/>
                </a:solidFill>
              </a:rPr>
              <a:t>La economía en la mente se ve reflejada en nuestro contexto social, donde se han visto en gran mayoría crisis económica, violencia social, inseguridad ciudadana, el abuso en el consumo de sustancias  y la falta de política debido a que esos aspectos tienen repercusión en el comportamiento del ser humano</a:t>
            </a:r>
            <a:r>
              <a:rPr lang="es-CO" sz="1600" dirty="0" smtClean="0">
                <a:solidFill>
                  <a:srgbClr val="FAFAFA"/>
                </a:solidFill>
              </a:rPr>
              <a:t>.</a:t>
            </a:r>
          </a:p>
          <a:p>
            <a:endParaRPr lang="es-CO" sz="1600" dirty="0"/>
          </a:p>
        </p:txBody>
      </p:sp>
      <p:sp>
        <p:nvSpPr>
          <p:cNvPr id="6" name="5 Marcador de contenido"/>
          <p:cNvSpPr>
            <a:spLocks noGrp="1"/>
          </p:cNvSpPr>
          <p:nvPr>
            <p:ph sz="quarter" idx="4"/>
          </p:nvPr>
        </p:nvSpPr>
        <p:spPr>
          <a:xfrm>
            <a:off x="4427984" y="2529444"/>
            <a:ext cx="4041775" cy="4139916"/>
          </a:xfrm>
        </p:spPr>
        <p:txBody>
          <a:bodyPr>
            <a:normAutofit fontScale="92500" lnSpcReduction="20000"/>
          </a:bodyPr>
          <a:lstStyle/>
          <a:p>
            <a:endParaRPr lang="es-CO" sz="1600" dirty="0" smtClean="0">
              <a:solidFill>
                <a:srgbClr val="FFFFFF"/>
              </a:solidFill>
            </a:endParaRPr>
          </a:p>
          <a:p>
            <a:endParaRPr lang="es-CO" sz="1600" dirty="0">
              <a:solidFill>
                <a:srgbClr val="FFFFFF"/>
              </a:solidFill>
            </a:endParaRPr>
          </a:p>
          <a:p>
            <a:endParaRPr lang="es-CO" sz="1600" dirty="0" smtClean="0">
              <a:solidFill>
                <a:srgbClr val="FFFFFF"/>
              </a:solidFill>
            </a:endParaRPr>
          </a:p>
          <a:p>
            <a:endParaRPr lang="es-CO" sz="1600" dirty="0">
              <a:solidFill>
                <a:srgbClr val="FFFFFF"/>
              </a:solidFill>
            </a:endParaRPr>
          </a:p>
          <a:p>
            <a:endParaRPr lang="es-CO" sz="1600" dirty="0" smtClean="0">
              <a:solidFill>
                <a:srgbClr val="FFFFFF"/>
              </a:solidFill>
            </a:endParaRPr>
          </a:p>
          <a:p>
            <a:endParaRPr lang="es-CO" sz="1600" dirty="0" smtClean="0">
              <a:solidFill>
                <a:srgbClr val="FFFFFF"/>
              </a:solidFill>
            </a:endParaRPr>
          </a:p>
          <a:p>
            <a:endParaRPr lang="es-CO" sz="1600" dirty="0" smtClean="0">
              <a:solidFill>
                <a:srgbClr val="FFFFFF"/>
              </a:solidFill>
            </a:endParaRPr>
          </a:p>
          <a:p>
            <a:endParaRPr lang="es-CO" sz="1600" dirty="0">
              <a:solidFill>
                <a:srgbClr val="FFFFFF"/>
              </a:solidFill>
            </a:endParaRPr>
          </a:p>
          <a:p>
            <a:pPr algn="just"/>
            <a:r>
              <a:rPr lang="es-CO" sz="1700" dirty="0" smtClean="0">
                <a:solidFill>
                  <a:srgbClr val="FFFFFF"/>
                </a:solidFill>
              </a:rPr>
              <a:t>La </a:t>
            </a:r>
            <a:r>
              <a:rPr lang="es-CO" sz="1700" dirty="0">
                <a:solidFill>
                  <a:srgbClr val="FFFFFF"/>
                </a:solidFill>
              </a:rPr>
              <a:t>filosofía de la mente se relaciona con la ciencia cognitiva de varias maneras.​ Por un lado, las filosofías más naturalistas pueden considerarse como parte de las ciencias cognitivas. En cambio, otras filosofías critican a la ciencia cognitiva por suponer que lo mental es representacional o computacional.​ </a:t>
            </a:r>
            <a:endParaRPr lang="es-CO" sz="1700" dirty="0"/>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4653136"/>
            <a:ext cx="2857500" cy="1552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2414608"/>
            <a:ext cx="1835898" cy="2160240"/>
          </a:xfrm>
          <a:prstGeom prst="rect">
            <a:avLst/>
          </a:prstGeom>
          <a:ln>
            <a:noFill/>
          </a:ln>
          <a:effectLst>
            <a:softEdge rad="112500"/>
          </a:effectLst>
        </p:spPr>
      </p:pic>
    </p:spTree>
    <p:extLst>
      <p:ext uri="{BB962C8B-B14F-4D97-AF65-F5344CB8AC3E}">
        <p14:creationId xmlns:p14="http://schemas.microsoft.com/office/powerpoint/2010/main" val="384320594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effectLst>
                  <a:reflection blurRad="6350" stA="60000" endA="900" endPos="58000" dir="5400000" sy="-100000" algn="bl" rotWithShape="0"/>
                </a:effectLst>
                <a:latin typeface="Baskerville Old Face" panose="02020602080505020303" pitchFamily="18" charset="0"/>
              </a:rPr>
              <a:t>ASPECTOS</a:t>
            </a:r>
            <a:endParaRPr lang="es-CO" b="1" dirty="0">
              <a:effectLst>
                <a:reflection blurRad="6350" stA="60000" endA="900" endPos="58000" dir="5400000" sy="-100000" algn="bl" rotWithShape="0"/>
              </a:effectLst>
              <a:latin typeface="Baskerville Old Face" panose="02020602080505020303" pitchFamily="18" charset="0"/>
            </a:endParaRPr>
          </a:p>
        </p:txBody>
      </p:sp>
      <p:sp>
        <p:nvSpPr>
          <p:cNvPr id="3" name="Marcador de texto 2"/>
          <p:cNvSpPr>
            <a:spLocks noGrp="1"/>
          </p:cNvSpPr>
          <p:nvPr>
            <p:ph type="body" idx="1"/>
          </p:nvPr>
        </p:nvSpPr>
        <p:spPr/>
        <p:txBody>
          <a:bodyPr/>
          <a:lstStyle/>
          <a:p>
            <a:pPr algn="ctr"/>
            <a:r>
              <a:rPr lang="es-CO" dirty="0" smtClean="0"/>
              <a:t>CULTURAL</a:t>
            </a:r>
            <a:endParaRPr lang="es-CO" dirty="0"/>
          </a:p>
        </p:txBody>
      </p:sp>
      <p:sp>
        <p:nvSpPr>
          <p:cNvPr id="4" name="Marcador de texto 3"/>
          <p:cNvSpPr>
            <a:spLocks noGrp="1"/>
          </p:cNvSpPr>
          <p:nvPr>
            <p:ph type="body" sz="half" idx="3"/>
          </p:nvPr>
        </p:nvSpPr>
        <p:spPr/>
        <p:txBody>
          <a:bodyPr/>
          <a:lstStyle/>
          <a:p>
            <a:pPr algn="ctr"/>
            <a:r>
              <a:rPr lang="es-CO" dirty="0" smtClean="0"/>
              <a:t>RELIGIOSO </a:t>
            </a:r>
            <a:endParaRPr lang="es-CO" dirty="0"/>
          </a:p>
        </p:txBody>
      </p:sp>
      <p:sp>
        <p:nvSpPr>
          <p:cNvPr id="6" name="Marcador de contenido 5"/>
          <p:cNvSpPr>
            <a:spLocks noGrp="1"/>
          </p:cNvSpPr>
          <p:nvPr>
            <p:ph sz="quarter" idx="4"/>
          </p:nvPr>
        </p:nvSpPr>
        <p:spPr/>
        <p:txBody>
          <a:bodyPr>
            <a:normAutofit/>
          </a:bodyPr>
          <a:lstStyle/>
          <a:p>
            <a:pPr algn="just"/>
            <a:r>
              <a:rPr lang="es-CO" sz="1600" dirty="0"/>
              <a:t>Referente a la mente en la religión ha sido afectada a lo largo de estos últimos tiempos por  factores como las drogas tabacos alcohol y demás .toda persona como ser humano tiene  falencias, hay que tener claro y saber que el único que tiene el poder de cambiar la mente del ser humano es Dios, haciendo de ella una mejora donde habiten pensamientos de bien y no del </a:t>
            </a:r>
            <a:r>
              <a:rPr lang="es-CO" sz="1600" dirty="0" smtClean="0"/>
              <a:t>mal.</a:t>
            </a:r>
            <a:endParaRPr lang="es-CO" sz="1600" dirty="0"/>
          </a:p>
        </p:txBody>
      </p:sp>
      <p:sp>
        <p:nvSpPr>
          <p:cNvPr id="8" name="7 Marcador de contenido"/>
          <p:cNvSpPr>
            <a:spLocks noGrp="1"/>
          </p:cNvSpPr>
          <p:nvPr>
            <p:ph sz="quarter" idx="2"/>
          </p:nvPr>
        </p:nvSpPr>
        <p:spPr>
          <a:xfrm>
            <a:off x="457200" y="2459037"/>
            <a:ext cx="4040188" cy="4193208"/>
          </a:xfrm>
        </p:spPr>
        <p:txBody>
          <a:bodyPr>
            <a:normAutofit fontScale="92500" lnSpcReduction="10000"/>
          </a:bodyPr>
          <a:lstStyle/>
          <a:p>
            <a:endParaRPr lang="es-CO" sz="1600" dirty="0" smtClean="0"/>
          </a:p>
          <a:p>
            <a:endParaRPr lang="es-CO" sz="1600" dirty="0"/>
          </a:p>
          <a:p>
            <a:endParaRPr lang="es-CO" sz="1600" dirty="0" smtClean="0"/>
          </a:p>
          <a:p>
            <a:endParaRPr lang="es-CO" sz="1600" dirty="0"/>
          </a:p>
          <a:p>
            <a:endParaRPr lang="es-CO" sz="1600" dirty="0" smtClean="0"/>
          </a:p>
          <a:p>
            <a:endParaRPr lang="es-CO" sz="1600" dirty="0"/>
          </a:p>
          <a:p>
            <a:endParaRPr lang="es-CO" sz="1600" dirty="0" smtClean="0"/>
          </a:p>
          <a:p>
            <a:r>
              <a:rPr lang="es-CO" sz="1600" dirty="0" smtClean="0"/>
              <a:t>La </a:t>
            </a:r>
            <a:r>
              <a:rPr lang="es-CO" sz="1600" dirty="0"/>
              <a:t>mayoría de la gente estaría de acuerdo en que la cultura puede tener una gran influencia en nuestra vida diaria – en la manera de vestir, hablar, o en lo que encontramos divertido. Pero es muchísima más la que se sorprendería al saber que la cultura incluso podría influir en cómo nuestro cerebro responde a distintos estímulos. </a:t>
            </a:r>
          </a:p>
        </p:txBody>
      </p:sp>
      <p:pic>
        <p:nvPicPr>
          <p:cNvPr id="9" name="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420888"/>
            <a:ext cx="3312368" cy="1927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5013176"/>
            <a:ext cx="3577895" cy="1679030"/>
          </a:xfrm>
          <a:prstGeom prst="rect">
            <a:avLst/>
          </a:prstGeom>
          <a:ln>
            <a:noFill/>
          </a:ln>
          <a:effectLst>
            <a:softEdge rad="112500"/>
          </a:effectLst>
        </p:spPr>
      </p:pic>
    </p:spTree>
    <p:extLst>
      <p:ext uri="{BB962C8B-B14F-4D97-AF65-F5344CB8AC3E}">
        <p14:creationId xmlns:p14="http://schemas.microsoft.com/office/powerpoint/2010/main" val="269711014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effectLst>
                  <a:reflection blurRad="6350" stA="60000" endA="900" endPos="58000" dir="5400000" sy="-100000" algn="bl" rotWithShape="0"/>
                </a:effectLst>
                <a:latin typeface="Baskerville Old Face" pitchFamily="18" charset="0"/>
              </a:rPr>
              <a:t>ASPECTOS</a:t>
            </a:r>
            <a:r>
              <a:rPr lang="es-CO" dirty="0" smtClean="0"/>
              <a:t> </a:t>
            </a:r>
            <a:endParaRPr lang="es-CO" dirty="0"/>
          </a:p>
        </p:txBody>
      </p:sp>
      <p:sp>
        <p:nvSpPr>
          <p:cNvPr id="3" name="Marcador de texto 2"/>
          <p:cNvSpPr>
            <a:spLocks noGrp="1"/>
          </p:cNvSpPr>
          <p:nvPr>
            <p:ph type="body" idx="1"/>
          </p:nvPr>
        </p:nvSpPr>
        <p:spPr/>
        <p:txBody>
          <a:bodyPr/>
          <a:lstStyle/>
          <a:p>
            <a:pPr algn="ctr"/>
            <a:r>
              <a:rPr lang="es-CO" dirty="0" smtClean="0"/>
              <a:t>SALUD EMOCIONAL </a:t>
            </a:r>
            <a:endParaRPr lang="es-CO" dirty="0"/>
          </a:p>
        </p:txBody>
      </p:sp>
      <p:sp>
        <p:nvSpPr>
          <p:cNvPr id="4" name="Marcador de texto 3"/>
          <p:cNvSpPr>
            <a:spLocks noGrp="1"/>
          </p:cNvSpPr>
          <p:nvPr>
            <p:ph type="body" sz="half" idx="3"/>
          </p:nvPr>
        </p:nvSpPr>
        <p:spPr/>
        <p:txBody>
          <a:bodyPr/>
          <a:lstStyle/>
          <a:p>
            <a:pPr algn="ctr"/>
            <a:r>
              <a:rPr lang="es-CO" dirty="0" smtClean="0"/>
              <a:t>EDUCATIVO </a:t>
            </a:r>
            <a:endParaRPr lang="es-CO" dirty="0"/>
          </a:p>
        </p:txBody>
      </p:sp>
      <p:sp>
        <p:nvSpPr>
          <p:cNvPr id="5" name="Marcador de contenido 4"/>
          <p:cNvSpPr>
            <a:spLocks noGrp="1"/>
          </p:cNvSpPr>
          <p:nvPr>
            <p:ph sz="quarter" idx="2"/>
          </p:nvPr>
        </p:nvSpPr>
        <p:spPr/>
        <p:txBody>
          <a:bodyPr>
            <a:noAutofit/>
          </a:bodyPr>
          <a:lstStyle/>
          <a:p>
            <a:endParaRPr lang="es-CO" sz="1600" dirty="0" smtClean="0"/>
          </a:p>
          <a:p>
            <a:endParaRPr lang="es-CO" sz="1600" dirty="0"/>
          </a:p>
          <a:p>
            <a:endParaRPr lang="es-CO" sz="1600" dirty="0" smtClean="0"/>
          </a:p>
          <a:p>
            <a:endParaRPr lang="es-CO" sz="1600" dirty="0"/>
          </a:p>
          <a:p>
            <a:endParaRPr lang="es-CO" sz="1600" dirty="0" smtClean="0"/>
          </a:p>
          <a:p>
            <a:endParaRPr lang="es-CO" sz="1600" dirty="0"/>
          </a:p>
          <a:p>
            <a:pPr algn="just"/>
            <a:r>
              <a:rPr lang="es-CO" sz="1600" dirty="0" smtClean="0"/>
              <a:t>Las </a:t>
            </a:r>
            <a:r>
              <a:rPr lang="es-CO" sz="1600" dirty="0"/>
              <a:t>personas que gozan de buena salud emocional son conscientes de sus pensamientos, sentimientos y comportamientos. Ellas han aprendido maneras saludables de lidiar con el estrés y los problemas que son una parte normal de la vida. </a:t>
            </a:r>
          </a:p>
        </p:txBody>
      </p:sp>
      <p:sp>
        <p:nvSpPr>
          <p:cNvPr id="8" name="7 Marcador de contenido"/>
          <p:cNvSpPr>
            <a:spLocks noGrp="1"/>
          </p:cNvSpPr>
          <p:nvPr>
            <p:ph sz="quarter" idx="4"/>
          </p:nvPr>
        </p:nvSpPr>
        <p:spPr/>
        <p:txBody>
          <a:bodyPr>
            <a:normAutofit/>
          </a:bodyPr>
          <a:lstStyle/>
          <a:p>
            <a:pPr algn="just"/>
            <a:r>
              <a:rPr lang="es-CO" sz="1600" dirty="0"/>
              <a:t>Las dificultades de aprendizaje y de atención son problemas a nivel del cerebro y por lo general son genéticas. Aproximadamente 20% de los niños tienen dificultades de aprendizaje y de atención. Los chicos podrían tener problemas para leer, escribir, con las matemáticas, la organización, la concentración, la comprensión auditiva, las habilidades sociales, las habilidades motoras o una combinación de ellas.</a:t>
            </a: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5208983"/>
            <a:ext cx="2893371" cy="1494291"/>
          </a:xfrm>
          <a:prstGeom prst="rect">
            <a:avLst/>
          </a:prstGeom>
          <a:ln>
            <a:noFill/>
          </a:ln>
          <a:effectLst>
            <a:softEdge rad="112500"/>
          </a:effectLst>
        </p:spPr>
      </p:pic>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33" y="2492896"/>
            <a:ext cx="3649588" cy="1829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90304240"/>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266</TotalTime>
  <Words>780</Words>
  <Application>Microsoft Office PowerPoint</Application>
  <PresentationFormat>Presentación en pantalla (4:3)</PresentationFormat>
  <Paragraphs>95</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Metro</vt:lpstr>
      <vt:lpstr>Der geist</vt:lpstr>
      <vt:lpstr>INDICE</vt:lpstr>
      <vt:lpstr>INTRODUCCION</vt:lpstr>
      <vt:lpstr>¿CÓMO PODEMOS A PARTIR DEL CONOCIMIENTO QUE ADQUIRIMOS DE NUESTRA MENTE HACER FRENTE A LAS PERCEPCIONES FALSAS ?</vt:lpstr>
      <vt:lpstr>DEFINICIÓN DE LA MENTE</vt:lpstr>
      <vt:lpstr>OBJETIVOS</vt:lpstr>
      <vt:lpstr>2.  ASPECTOS</vt:lpstr>
      <vt:lpstr>ASPECTOS</vt:lpstr>
      <vt:lpstr>ASPECTOS </vt:lpstr>
      <vt:lpstr>ASPECTOS</vt:lpstr>
      <vt:lpstr>ASPECTO</vt:lpstr>
      <vt:lpstr>MATRIZ DIAGNOSTICA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geist</dc:title>
  <dc:creator>42ESTUDIANTES C</dc:creator>
  <cp:lastModifiedBy>SENA</cp:lastModifiedBy>
  <cp:revision>26</cp:revision>
  <dcterms:created xsi:type="dcterms:W3CDTF">2017-10-18T13:20:18Z</dcterms:created>
  <dcterms:modified xsi:type="dcterms:W3CDTF">2017-10-19T17:01:07Z</dcterms:modified>
</cp:coreProperties>
</file>